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3A2BDB4-0099-495F-A7B9-C5062C3B9692}">
  <a:tblStyle styleId="{E3A2BDB4-0099-495F-A7B9-C5062C3B96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c9162641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c9162641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03796fd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03796fd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c9162641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c9162641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c9162641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c9162641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c9162641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c9162641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c9162641_1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c9162641_1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fb3d17d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fb3d17d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03796fd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03796fd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c9162641_1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c9162641_1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fb3d17d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fb3d17d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ec91626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ec91626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c916264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c91626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ec9162641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ec9162641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ec9162641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ec9162641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c9162641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c9162641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ec9162641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ec9162641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ec9162641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ec9162641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2a83a4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2a83a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ec9162641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ec9162641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ec916264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ec916264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c9162641_1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c9162641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2a83a4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02a83a4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2a83a4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2a83a4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03796fd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03796fd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gjcyp/capstone_price_is_righ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11" Type="http://schemas.openxmlformats.org/officeDocument/2006/relationships/image" Target="../media/image38.png"/><Relationship Id="rId22" Type="http://schemas.openxmlformats.org/officeDocument/2006/relationships/image" Target="../media/image36.png"/><Relationship Id="rId10" Type="http://schemas.openxmlformats.org/officeDocument/2006/relationships/image" Target="../media/image13.png"/><Relationship Id="rId21" Type="http://schemas.openxmlformats.org/officeDocument/2006/relationships/image" Target="../media/image20.png"/><Relationship Id="rId13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16.png"/><Relationship Id="rId15" Type="http://schemas.openxmlformats.org/officeDocument/2006/relationships/image" Target="../media/image10.png"/><Relationship Id="rId14" Type="http://schemas.openxmlformats.org/officeDocument/2006/relationships/image" Target="../media/image5.png"/><Relationship Id="rId17" Type="http://schemas.openxmlformats.org/officeDocument/2006/relationships/image" Target="../media/image3.png"/><Relationship Id="rId16" Type="http://schemas.openxmlformats.org/officeDocument/2006/relationships/image" Target="../media/image4.png"/><Relationship Id="rId5" Type="http://schemas.openxmlformats.org/officeDocument/2006/relationships/image" Target="../media/image6.png"/><Relationship Id="rId19" Type="http://schemas.openxmlformats.org/officeDocument/2006/relationships/image" Target="../media/image11.png"/><Relationship Id="rId6" Type="http://schemas.openxmlformats.org/officeDocument/2006/relationships/image" Target="../media/image8.png"/><Relationship Id="rId18" Type="http://schemas.openxmlformats.org/officeDocument/2006/relationships/image" Target="../media/image23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150" y="3540275"/>
            <a:ext cx="4537800" cy="15297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</a:rPr>
              <a:t>Price i</a:t>
            </a:r>
            <a:r>
              <a:rPr lang="en" sz="2800">
                <a:solidFill>
                  <a:srgbClr val="38761D"/>
                </a:solidFill>
              </a:rPr>
              <a:t>$</a:t>
            </a:r>
            <a:r>
              <a:rPr lang="en" sz="3600">
                <a:solidFill>
                  <a:srgbClr val="0000FF"/>
                </a:solidFill>
              </a:rPr>
              <a:t> Right </a:t>
            </a:r>
            <a:endParaRPr sz="36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Airbnb - Listings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FF"/>
                </a:solidFill>
              </a:rPr>
              <a:t>Subhash Jaldu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11700" y="1152475"/>
            <a:ext cx="85206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275" y="0"/>
            <a:ext cx="1628726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11700" y="1152475"/>
            <a:ext cx="4888800" cy="3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Metrics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                          : </a:t>
            </a:r>
            <a:r>
              <a:rPr lang="en">
                <a:solidFill>
                  <a:srgbClr val="6AA84F"/>
                </a:solidFill>
              </a:rPr>
              <a:t>0.8817</a:t>
            </a:r>
            <a:endParaRPr baseline="30000">
              <a:solidFill>
                <a:srgbClr val="6AA84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PCT ERROR          :  </a:t>
            </a:r>
            <a:r>
              <a:rPr lang="en">
                <a:solidFill>
                  <a:srgbClr val="6AA84F"/>
                </a:solidFill>
              </a:rPr>
              <a:t>10%</a:t>
            </a:r>
            <a:endParaRPr>
              <a:solidFill>
                <a:srgbClr val="6AA84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 ERROR   : $ </a:t>
            </a:r>
            <a:r>
              <a:rPr lang="en">
                <a:solidFill>
                  <a:srgbClr val="FF0000"/>
                </a:solidFill>
              </a:rPr>
              <a:t>79.00</a:t>
            </a:r>
            <a:endParaRPr>
              <a:solidFill>
                <a:srgbClr val="FF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Predicted ERROR  : $ </a:t>
            </a:r>
            <a:r>
              <a:rPr lang="en">
                <a:solidFill>
                  <a:srgbClr val="6AA84F"/>
                </a:solidFill>
              </a:rPr>
              <a:t>15.90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Ensemble : 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and Gradient 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 : Linear Regression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500"/>
            <a:ext cx="914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 : Random Forest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500"/>
            <a:ext cx="914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 : Gradient Boost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500"/>
            <a:ext cx="914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Bedtype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65170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Bedrooms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65170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Location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152477"/>
            <a:ext cx="6346411" cy="388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complete time series to include </a:t>
            </a:r>
            <a:r>
              <a:rPr lang="en">
                <a:solidFill>
                  <a:srgbClr val="0C58D3"/>
                </a:solidFill>
              </a:rPr>
              <a:t>seasonal</a:t>
            </a:r>
            <a:r>
              <a:rPr lang="en"/>
              <a:t> signal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real time demand predict a </a:t>
            </a:r>
            <a:r>
              <a:rPr lang="en">
                <a:solidFill>
                  <a:srgbClr val="0C58D3"/>
                </a:solidFill>
              </a:rPr>
              <a:t>surge</a:t>
            </a:r>
            <a:r>
              <a:rPr lang="en"/>
              <a:t> for Host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reviews to provide a </a:t>
            </a:r>
            <a:r>
              <a:rPr lang="en">
                <a:solidFill>
                  <a:srgbClr val="0C58D3"/>
                </a:solidFill>
              </a:rPr>
              <a:t>feature sentiment analysis</a:t>
            </a:r>
            <a:r>
              <a:rPr lang="en"/>
              <a:t> to Host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model to support </a:t>
            </a:r>
            <a:r>
              <a:rPr lang="en">
                <a:solidFill>
                  <a:srgbClr val="0C58D3"/>
                </a:solidFill>
              </a:rPr>
              <a:t>special cases</a:t>
            </a:r>
            <a:endParaRPr>
              <a:solidFill>
                <a:srgbClr val="0C58D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Questions?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Github : </a:t>
            </a:r>
            <a:r>
              <a:rPr lang="en" sz="800" u="sng">
                <a:solidFill>
                  <a:srgbClr val="1155CC"/>
                </a:solidFill>
                <a:hlinkClick r:id="rId3"/>
              </a:rPr>
              <a:t>https://github.com/sgjcyp/capstone_price_is_right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1700" y="1152475"/>
            <a:ext cx="69078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Airbnb is a portal for homeowners to host the Property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Typically Hosts review the current listings to decide the price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 model to predict the price of the listing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Features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Uniqueness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Surge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Seasonality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30" y="82300"/>
            <a:ext cx="359125" cy="3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69078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the new host to list his property at </a:t>
            </a:r>
            <a:r>
              <a:rPr lang="en">
                <a:solidFill>
                  <a:srgbClr val="38761D"/>
                </a:solidFill>
              </a:rPr>
              <a:t>FAIR</a:t>
            </a:r>
            <a:r>
              <a:rPr lang="en"/>
              <a:t> price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new hosts to improve </a:t>
            </a:r>
            <a:r>
              <a:rPr lang="en">
                <a:solidFill>
                  <a:srgbClr val="38761D"/>
                </a:solidFill>
              </a:rPr>
              <a:t>occupancy rate</a:t>
            </a:r>
            <a:r>
              <a:rPr lang="en"/>
              <a:t> by FAIR pricing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 model to predict the price of the </a:t>
            </a:r>
            <a:r>
              <a:rPr lang="en">
                <a:solidFill>
                  <a:srgbClr val="38761D"/>
                </a:solidFill>
              </a:rPr>
              <a:t>UNIQUE</a:t>
            </a:r>
            <a:r>
              <a:rPr lang="en"/>
              <a:t> listing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Features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Specalities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Surge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Seasonality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30" y="82300"/>
            <a:ext cx="359125" cy="3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42" name="Google Shape;242;p32"/>
          <p:cNvGrpSpPr/>
          <p:nvPr/>
        </p:nvGrpSpPr>
        <p:grpSpPr>
          <a:xfrm>
            <a:off x="1087525" y="1574025"/>
            <a:ext cx="1834900" cy="2592700"/>
            <a:chOff x="1083025" y="1574025"/>
            <a:chExt cx="1834900" cy="2592700"/>
          </a:xfrm>
        </p:grpSpPr>
        <p:sp>
          <p:nvSpPr>
            <p:cNvPr id="243" name="Google Shape;243;p32"/>
            <p:cNvSpPr txBox="1"/>
            <p:nvPr/>
          </p:nvSpPr>
          <p:spPr>
            <a:xfrm>
              <a:off x="1604275" y="1574025"/>
              <a:ext cx="830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Engineering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Feature Analysis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1215700" y="3151825"/>
              <a:ext cx="1545600" cy="10149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Identify Prime Features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Create Relational Features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" name="Google Shape;246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2"/>
          <p:cNvGrpSpPr/>
          <p:nvPr/>
        </p:nvGrpSpPr>
        <p:grpSpPr>
          <a:xfrm>
            <a:off x="2796474" y="1574025"/>
            <a:ext cx="1834900" cy="2592700"/>
            <a:chOff x="1083025" y="1574025"/>
            <a:chExt cx="1834900" cy="2592700"/>
          </a:xfrm>
        </p:grpSpPr>
        <p:sp>
          <p:nvSpPr>
            <p:cNvPr id="250" name="Google Shape;250;p32"/>
            <p:cNvSpPr txBox="1"/>
            <p:nvPr/>
          </p:nvSpPr>
          <p:spPr>
            <a:xfrm>
              <a:off x="1604276" y="1574025"/>
              <a:ext cx="801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Modelling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Regression Models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1215701" y="3151825"/>
              <a:ext cx="1545600" cy="1014900"/>
            </a:xfrm>
            <a:prstGeom prst="rect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Linear Regression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Gradient Boost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3" name="Google Shape;253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4" name="Google Shape;254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32"/>
          <p:cNvGrpSpPr/>
          <p:nvPr/>
        </p:nvGrpSpPr>
        <p:grpSpPr>
          <a:xfrm>
            <a:off x="4508319" y="1554050"/>
            <a:ext cx="1834900" cy="2612579"/>
            <a:chOff x="1083025" y="1554761"/>
            <a:chExt cx="1834900" cy="2612579"/>
          </a:xfrm>
        </p:grpSpPr>
        <p:sp>
          <p:nvSpPr>
            <p:cNvPr id="257" name="Google Shape;257;p32"/>
            <p:cNvSpPr txBox="1"/>
            <p:nvPr/>
          </p:nvSpPr>
          <p:spPr>
            <a:xfrm>
              <a:off x="1323180" y="1554761"/>
              <a:ext cx="11181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Model &amp; </a:t>
              </a:r>
              <a:b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Hyper Parameter Tuning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Measure Performance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1215706" y="3151840"/>
              <a:ext cx="1545600" cy="1015500"/>
            </a:xfrm>
            <a:prstGeom prst="rect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Same Metrics to measure multiple models and datasets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0" name="Google Shape;260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1" name="Google Shape;261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6221583" y="1573303"/>
            <a:ext cx="1834900" cy="2593296"/>
            <a:chOff x="1083025" y="1574025"/>
            <a:chExt cx="1834900" cy="2593296"/>
          </a:xfrm>
        </p:grpSpPr>
        <p:sp>
          <p:nvSpPr>
            <p:cNvPr id="264" name="Google Shape;264;p3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b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Results vs Model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32"/>
            <p:cNvSpPr txBox="1"/>
            <p:nvPr/>
          </p:nvSpPr>
          <p:spPr>
            <a:xfrm>
              <a:off x="1215692" y="3151821"/>
              <a:ext cx="1545600" cy="1015500"/>
            </a:xfrm>
            <a:prstGeom prst="rect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Model Performance in Various Categories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7" name="Google Shape;267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8" name="Google Shape;26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30" y="82300"/>
            <a:ext cx="359125" cy="3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Features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50" y="1327475"/>
            <a:ext cx="2078660" cy="124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850" y="1209250"/>
            <a:ext cx="2170313" cy="130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275" y="1327475"/>
            <a:ext cx="2078660" cy="124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013" y="3086275"/>
            <a:ext cx="2078663" cy="124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6325" y="2997700"/>
            <a:ext cx="2078660" cy="124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2650" y="3128950"/>
            <a:ext cx="2078660" cy="124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Bathrooms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500"/>
            <a:ext cx="6945000" cy="4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</a:t>
            </a:r>
            <a:r>
              <a:rPr lang="en"/>
              <a:t>Accommodates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52475"/>
            <a:ext cx="665171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Beds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65170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Vs Zipcode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65170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87900" y="3608700"/>
            <a:ext cx="72501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Rich Data with 96 features 5k listings = </a:t>
            </a:r>
            <a:r>
              <a:rPr lang="en">
                <a:solidFill>
                  <a:srgbClr val="0000FF"/>
                </a:solidFill>
              </a:rPr>
              <a:t>500K</a:t>
            </a:r>
            <a:r>
              <a:rPr lang="en">
                <a:solidFill>
                  <a:schemeClr val="dk1"/>
                </a:solidFill>
              </a:rPr>
              <a:t> data points/county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400" y="87525"/>
            <a:ext cx="1607499" cy="1182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" name="Google Shape;69;p15"/>
          <p:cNvGraphicFramePr/>
          <p:nvPr/>
        </p:nvGraphicFramePr>
        <p:xfrm>
          <a:off x="350100" y="100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{E3A2BDB4-0099-495F-A7B9-C5062C3B9692}</a:tableStyleId>
              </a:tblPr>
              <a:tblGrid>
                <a:gridCol w="734200"/>
                <a:gridCol w="1586825"/>
                <a:gridCol w="1243900"/>
                <a:gridCol w="882475"/>
                <a:gridCol w="22448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S.No.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Size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Calendar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1.8mil x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million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Listings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5000 x 96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500K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Neighborhood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 x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Reviews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250K x 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 mil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Geolocation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SF, Bayarea, LA County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30" y="82300"/>
            <a:ext cx="359125" cy="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920543" y="1173250"/>
            <a:ext cx="1153500" cy="331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Raw Data </a:t>
            </a: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Acquisition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6006565" y="2389276"/>
            <a:ext cx="1152000" cy="3291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ime Series Split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940622" y="2387926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Price </a:t>
            </a:r>
            <a:endParaRPr sz="1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Split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73900" y="3250353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207356" y="3256708"/>
            <a:ext cx="1153500" cy="3189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Gradient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Boost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768706" y="3246978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Gradient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Boost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" name="Google Shape;82;p16"/>
          <p:cNvCxnSpPr>
            <a:stCxn id="83" idx="3"/>
            <a:endCxn id="77" idx="0"/>
          </p:cNvCxnSpPr>
          <p:nvPr/>
        </p:nvCxnSpPr>
        <p:spPr>
          <a:xfrm>
            <a:off x="5529900" y="1970488"/>
            <a:ext cx="1052700" cy="4188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>
            <a:stCxn id="78" idx="0"/>
            <a:endCxn id="83" idx="1"/>
          </p:cNvCxnSpPr>
          <p:nvPr/>
        </p:nvCxnSpPr>
        <p:spPr>
          <a:xfrm rot="-5400000">
            <a:off x="2781822" y="1706176"/>
            <a:ext cx="417300" cy="946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6"/>
          <p:cNvCxnSpPr>
            <a:stCxn id="78" idx="2"/>
            <a:endCxn id="80" idx="0"/>
          </p:cNvCxnSpPr>
          <p:nvPr/>
        </p:nvCxnSpPr>
        <p:spPr>
          <a:xfrm flipH="1" rot="-5400000">
            <a:off x="2882172" y="2354926"/>
            <a:ext cx="537000" cy="1266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6"/>
          <p:cNvCxnSpPr>
            <a:stCxn id="79" idx="0"/>
            <a:endCxn id="78" idx="2"/>
          </p:cNvCxnSpPr>
          <p:nvPr/>
        </p:nvCxnSpPr>
        <p:spPr>
          <a:xfrm rot="-5400000">
            <a:off x="1618600" y="2351703"/>
            <a:ext cx="530700" cy="1266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6"/>
          <p:cNvCxnSpPr>
            <a:stCxn id="77" idx="2"/>
            <a:endCxn id="88" idx="0"/>
          </p:cNvCxnSpPr>
          <p:nvPr/>
        </p:nvCxnSpPr>
        <p:spPr>
          <a:xfrm flipH="1" rot="-5400000">
            <a:off x="6965065" y="2335876"/>
            <a:ext cx="528600" cy="129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6"/>
          <p:cNvCxnSpPr>
            <a:stCxn id="81" idx="0"/>
            <a:endCxn id="77" idx="2"/>
          </p:cNvCxnSpPr>
          <p:nvPr/>
        </p:nvCxnSpPr>
        <p:spPr>
          <a:xfrm rot="-5400000">
            <a:off x="5699756" y="2364078"/>
            <a:ext cx="528600" cy="123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6"/>
          <p:cNvSpPr/>
          <p:nvPr/>
        </p:nvSpPr>
        <p:spPr>
          <a:xfrm>
            <a:off x="3463500" y="1805938"/>
            <a:ext cx="2066400" cy="329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1940618" y="3250353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Forest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005818" y="3246978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Forest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523493" y="4043733"/>
            <a:ext cx="2097000" cy="32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Hyper Parameter Tuning</a:t>
            </a:r>
            <a:endParaRPr sz="1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6"/>
          <p:cNvCxnSpPr>
            <a:stCxn id="92" idx="3"/>
            <a:endCxn id="91" idx="2"/>
          </p:cNvCxnSpPr>
          <p:nvPr/>
        </p:nvCxnSpPr>
        <p:spPr>
          <a:xfrm flipH="1" rot="10800000">
            <a:off x="5620493" y="3578883"/>
            <a:ext cx="962100" cy="626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4" name="Google Shape;94;p16"/>
          <p:cNvCxnSpPr>
            <a:stCxn id="92" idx="1"/>
            <a:endCxn id="90" idx="2"/>
          </p:cNvCxnSpPr>
          <p:nvPr/>
        </p:nvCxnSpPr>
        <p:spPr>
          <a:xfrm rot="10800000">
            <a:off x="2517293" y="3582183"/>
            <a:ext cx="1006200" cy="6234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5" name="Google Shape;95;p16"/>
          <p:cNvCxnSpPr>
            <a:stCxn id="91" idx="0"/>
            <a:endCxn id="77" idx="2"/>
          </p:cNvCxnSpPr>
          <p:nvPr/>
        </p:nvCxnSpPr>
        <p:spPr>
          <a:xfrm rot="-5400000">
            <a:off x="6318568" y="2982378"/>
            <a:ext cx="528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6"/>
          <p:cNvCxnSpPr>
            <a:stCxn id="90" idx="0"/>
            <a:endCxn id="78" idx="2"/>
          </p:cNvCxnSpPr>
          <p:nvPr/>
        </p:nvCxnSpPr>
        <p:spPr>
          <a:xfrm rot="-5400000">
            <a:off x="2252318" y="2984703"/>
            <a:ext cx="530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6"/>
          <p:cNvCxnSpPr>
            <a:stCxn id="80" idx="2"/>
            <a:endCxn id="92" idx="0"/>
          </p:cNvCxnSpPr>
          <p:nvPr/>
        </p:nvCxnSpPr>
        <p:spPr>
          <a:xfrm flipH="1" rot="-5400000">
            <a:off x="3944006" y="3415708"/>
            <a:ext cx="468000" cy="7878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8" name="Google Shape;98;p16"/>
          <p:cNvCxnSpPr>
            <a:stCxn id="81" idx="2"/>
            <a:endCxn id="92" idx="0"/>
          </p:cNvCxnSpPr>
          <p:nvPr/>
        </p:nvCxnSpPr>
        <p:spPr>
          <a:xfrm rot="5400000">
            <a:off x="4726256" y="3424578"/>
            <a:ext cx="465000" cy="773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" name="Google Shape;99;p16"/>
          <p:cNvCxnSpPr>
            <a:stCxn id="76" idx="2"/>
            <a:endCxn id="83" idx="0"/>
          </p:cNvCxnSpPr>
          <p:nvPr/>
        </p:nvCxnSpPr>
        <p:spPr>
          <a:xfrm rot="5400000">
            <a:off x="4346543" y="1655200"/>
            <a:ext cx="3009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6"/>
          <p:cNvSpPr/>
          <p:nvPr/>
        </p:nvSpPr>
        <p:spPr>
          <a:xfrm>
            <a:off x="7299550" y="3246978"/>
            <a:ext cx="1153500" cy="331800"/>
          </a:xfrm>
          <a:prstGeom prst="roundRect">
            <a:avLst>
              <a:gd fmla="val 5000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Analysis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000075"/>
            <a:ext cx="1945500" cy="386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Cleanup 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Transform data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Missing values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Categorical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Relational Features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Category Condensation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Imputed sparse data sets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Luxury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Special Types</a:t>
            </a:r>
            <a:endParaRPr sz="10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200" y="1051096"/>
            <a:ext cx="1260350" cy="94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500" y="1698000"/>
            <a:ext cx="1678299" cy="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575" y="655000"/>
            <a:ext cx="1560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5175" y="3654900"/>
            <a:ext cx="1121475" cy="8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925" y="3136675"/>
            <a:ext cx="1793550" cy="1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3413" y="2620100"/>
            <a:ext cx="1260361" cy="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5125" y="3744548"/>
            <a:ext cx="1678300" cy="111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09325" y="1327250"/>
            <a:ext cx="1345442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6825" y="958248"/>
            <a:ext cx="1560000" cy="10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14725" y="1996342"/>
            <a:ext cx="1560000" cy="103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07725" y="3829758"/>
            <a:ext cx="1840449" cy="103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57100" y="2642050"/>
            <a:ext cx="1152059" cy="6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09325" y="3896850"/>
            <a:ext cx="1157335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40387" y="654999"/>
            <a:ext cx="1560000" cy="103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725125" y="2311141"/>
            <a:ext cx="1490451" cy="1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22000" y="3337688"/>
            <a:ext cx="1345451" cy="93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061125" y="2311156"/>
            <a:ext cx="1560000" cy="110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58904" y="2953750"/>
            <a:ext cx="1721526" cy="11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62400" y="1918638"/>
            <a:ext cx="1193525" cy="1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97625" y="1695241"/>
            <a:ext cx="1345449" cy="10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Analysis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311700" y="1000075"/>
            <a:ext cx="1945500" cy="386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Cleanup 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Transform data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Missing values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Categorical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Relational Features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Category Condensation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Imputed sparse data sets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Luxury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Special Types</a:t>
            </a:r>
            <a:endParaRPr sz="1000"/>
          </a:p>
        </p:txBody>
      </p:sp>
      <p:sp>
        <p:nvSpPr>
          <p:cNvPr id="132" name="Google Shape;132;p18"/>
          <p:cNvSpPr/>
          <p:nvPr/>
        </p:nvSpPr>
        <p:spPr>
          <a:xfrm>
            <a:off x="4449425" y="1725125"/>
            <a:ext cx="2375100" cy="2038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Property Type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Single Family 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Apartments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Cabins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Treehome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Hotel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Hostel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422704" y="731200"/>
            <a:ext cx="1817100" cy="1193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Bed</a:t>
            </a: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Type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Cozy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Comfy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Bunk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Sofabed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3647350" y="730300"/>
            <a:ext cx="1817100" cy="89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7185950" y="2303250"/>
            <a:ext cx="1817100" cy="89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Entrance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4096600" y="4047475"/>
            <a:ext cx="1817100" cy="89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00F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Bedrooms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736500" y="3808950"/>
            <a:ext cx="1817100" cy="965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 Charges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Zero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2523850" y="1869875"/>
            <a:ext cx="1817100" cy="89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A9999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 Transport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Nearby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2559075" y="3030550"/>
            <a:ext cx="1817100" cy="965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Amenities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Few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Plenty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Ensemble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509900" y="1152475"/>
            <a:ext cx="3534300" cy="3639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 Boost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Listings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Split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5" y="1152475"/>
            <a:ext cx="3288450" cy="32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275" y="0"/>
            <a:ext cx="1628726" cy="1234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0"/>
          <p:cNvGraphicFramePr/>
          <p:nvPr/>
        </p:nvGraphicFramePr>
        <p:xfrm>
          <a:off x="268101" y="81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{E3A2BDB4-0099-495F-A7B9-C5062C3B9692}</a:tableStyleId>
              </a:tblPr>
              <a:tblGrid>
                <a:gridCol w="1241750"/>
                <a:gridCol w="382850"/>
                <a:gridCol w="844850"/>
                <a:gridCol w="697100"/>
                <a:gridCol w="685475"/>
                <a:gridCol w="829550"/>
                <a:gridCol w="697100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Metric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Linear 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Regression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Random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Forest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Gradient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Boost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Linear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Regression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Random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Forest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Gradient</a:t>
                      </a:r>
                      <a:br>
                        <a:rPr lang="en" sz="1000">
                          <a:solidFill>
                            <a:srgbClr val="FFFFFF"/>
                          </a:solidFill>
                        </a:rPr>
                      </a:b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Boost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Split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 hMerge="1"/>
                <a:tc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Series Split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 hMerge="1"/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baseline="30000" lang="en" sz="1000">
                          <a:solidFill>
                            <a:schemeClr val="dk1"/>
                          </a:solidFill>
                        </a:rPr>
                        <a:t>2</a:t>
                      </a:r>
                      <a:endParaRPr baseline="30000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4155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3366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3578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1187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1190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RMSE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64.46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58.02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59.82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67.96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34.46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34.50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RMSLE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PCT Error (MAPE)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34.86%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30.62%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29.20%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33.27%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10.37%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10.71%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Baseline Error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$77.42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$77.42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$77.42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$79.72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$79.72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$79.72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Predicted Error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$49.56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$43.98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$43.46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$50.37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$15.44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$15.90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54" name="Google Shape;154;p20"/>
          <p:cNvSpPr/>
          <p:nvPr/>
        </p:nvSpPr>
        <p:spPr>
          <a:xfrm>
            <a:off x="2058050" y="4554225"/>
            <a:ext cx="4297500" cy="3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051" y="2127725"/>
            <a:ext cx="2287549" cy="22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6704050" y="1476213"/>
            <a:ext cx="954600" cy="28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7005100" y="1833475"/>
            <a:ext cx="136800" cy="52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20"/>
          <p:cNvSpPr txBox="1"/>
          <p:nvPr/>
        </p:nvSpPr>
        <p:spPr>
          <a:xfrm>
            <a:off x="7943925" y="1303063"/>
            <a:ext cx="954600" cy="28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FIT</a:t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8160600" y="1616825"/>
            <a:ext cx="449400" cy="218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 (RF vs GB)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475"/>
            <a:ext cx="4114800" cy="399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675" y="1218150"/>
            <a:ext cx="4114800" cy="3925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